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sldIdLst>
    <p:sldId id="573" r:id="rId2"/>
    <p:sldId id="791" r:id="rId3"/>
    <p:sldId id="632" r:id="rId4"/>
    <p:sldId id="652" r:id="rId5"/>
    <p:sldId id="718" r:id="rId6"/>
    <p:sldId id="795" r:id="rId7"/>
    <p:sldId id="725" r:id="rId8"/>
    <p:sldId id="796" r:id="rId9"/>
    <p:sldId id="785" r:id="rId10"/>
    <p:sldId id="677" r:id="rId11"/>
    <p:sldId id="678" r:id="rId12"/>
    <p:sldId id="719" r:id="rId13"/>
    <p:sldId id="734" r:id="rId14"/>
    <p:sldId id="760" r:id="rId15"/>
    <p:sldId id="763" r:id="rId16"/>
    <p:sldId id="762" r:id="rId17"/>
    <p:sldId id="786" r:id="rId18"/>
    <p:sldId id="787" r:id="rId19"/>
    <p:sldId id="788" r:id="rId20"/>
    <p:sldId id="764" r:id="rId21"/>
    <p:sldId id="790" r:id="rId22"/>
    <p:sldId id="638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9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20/01/2025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8014-BD83-A2BF-09C9-7326E4D0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54B1E2-2C39-CEB6-FA1C-9ECCF1B52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7E6439-1271-4D7D-6E47-DED36C3EB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BD2267-F626-FDA1-8C18-BC386DFD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20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71DC3-2548-0BF7-66B5-BE927CA4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655DA61-4A33-FBE8-7865-D2F7CBC4A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2F8CF0-C946-2FED-62F6-F4CDB056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7A47EB-1F25-BB2E-E92F-BB69BBB81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48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C252-5F9B-28FC-D2C3-CA36D638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E83B16-C0A0-FA87-A974-9E7B864B1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85E02E-2735-BE59-A096-46D62AB91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9A1E4D-6D09-A98C-510E-7705CBBF2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37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122C7-7D9D-485F-F724-6632592C6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90B768-BB00-2D5C-A9A9-903E64E4B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E4E3C2-7662-7E80-C5D5-05B952130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813D1E-8E42-25DC-0758-F5CF35D45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02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7E588-AE11-2F38-67F3-82B6AAB5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AE4767-3B31-2BEA-65BF-AEDBC6235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191EC8-E92D-AE3D-A680-475925FF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9EAF68-A6C4-2A6D-612B-9781C7C21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B876-9EC1-43D4-24A2-A411FE16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3D081C-43D9-3C9F-6F80-03A7C8BF2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87545C-0C4C-2E66-027C-F836AEE24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7A4502-5890-76D5-A479-196BED22F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8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C046-89DA-43DC-5BB9-49D8EA686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FF8512-702B-C3E9-81EC-D1CDD5473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721526-DFDE-CD51-3FDC-7AA89F4A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0FAF3C-C075-47A2-8854-81160149F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72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4513-E649-53E0-87A1-EEFA296B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1C4DF0-78E7-A95A-672D-9C964F6F0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7BC4DC-F15B-3086-5F79-4531B76D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F4DD12-D8FC-83A5-D1C6-4F7434CEE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FEF9-0205-4710-648F-1F5503328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A8260D-C8F4-3B82-0A2D-5415165A0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48B1A2-AFEE-EFEA-A03F-429EA1B64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8F46D-91EA-C879-713A-B31E681D0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9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99C1-CF20-7AB5-551B-3C005243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0F8773-AAC4-5524-9936-3FD2B3F71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BDEC78A-7674-271F-AF76-08B63AA93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DBC17F-1068-D2CF-8405-DED708CE0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8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1/20/2025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1/20/2025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1/20/2025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AVNRT project: recap of results</a:t>
            </a:r>
          </a:p>
          <a:p>
            <a:r>
              <a:rPr lang="en-US" sz="440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489088" y="4071380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276738" y="4032106"/>
            <a:ext cx="3712445" cy="1958959"/>
            <a:chOff x="2276738" y="4032106"/>
            <a:chExt cx="3712445" cy="195895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4588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276738" y="4363988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3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276738" y="4051743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125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Four</a:t>
            </a:r>
            <a:r>
              <a:rPr lang="en-US" sz="160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Aim: assess if a KB classifier can meet the problem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48A5439-D81D-0F8F-C0FC-AE1F240741B3}"/>
              </a:ext>
            </a:extLst>
          </p:cNvPr>
          <p:cNvSpPr/>
          <p:nvPr/>
        </p:nvSpPr>
        <p:spPr>
          <a:xfrm>
            <a:off x="772541" y="2988450"/>
            <a:ext cx="3939771" cy="37335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/>
              <a:t>Feature extraction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E52E6C47-E6D4-B036-19B1-9F501B162126}"/>
              </a:ext>
            </a:extLst>
          </p:cNvPr>
          <p:cNvSpPr/>
          <p:nvPr/>
        </p:nvSpPr>
        <p:spPr>
          <a:xfrm>
            <a:off x="2620402" y="3421034"/>
            <a:ext cx="231753" cy="45428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F427C-5B45-FC03-5475-71504329397A}"/>
              </a:ext>
            </a:extLst>
          </p:cNvPr>
          <p:cNvGrpSpPr/>
          <p:nvPr/>
        </p:nvGrpSpPr>
        <p:grpSpPr>
          <a:xfrm>
            <a:off x="6168235" y="1923718"/>
            <a:ext cx="5777325" cy="3303392"/>
            <a:chOff x="269748" y="2697378"/>
            <a:chExt cx="6121400" cy="3808616"/>
          </a:xfrm>
        </p:grpSpPr>
        <p:pic>
          <p:nvPicPr>
            <p:cNvPr id="48" name="Immagine 4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978620A8-DABC-BA0F-D5A5-969BFCD3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9BA81248-FAA9-30CC-2EC9-71C9F0C90612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07CFD84B-5EA7-3DCB-3899-BD709803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6C350C5-F529-EC20-611D-1EB33DFC5711}"/>
              </a:ext>
            </a:extLst>
          </p:cNvPr>
          <p:cNvGrpSpPr/>
          <p:nvPr/>
        </p:nvGrpSpPr>
        <p:grpSpPr>
          <a:xfrm>
            <a:off x="6168235" y="1938503"/>
            <a:ext cx="5777325" cy="3303392"/>
            <a:chOff x="269748" y="2697378"/>
            <a:chExt cx="6121400" cy="3808616"/>
          </a:xfrm>
        </p:grpSpPr>
        <p:pic>
          <p:nvPicPr>
            <p:cNvPr id="61" name="Immagine 6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67C2EAEB-8BF2-90C8-D7B9-8C3622AB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18CDE0E9-78F2-FEDE-1092-287B7DB106F1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1F09C345-9C91-06B3-6AB6-E73C8D47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8686800" y="3824522"/>
            <a:ext cx="24384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162288" y="2881199"/>
            <a:ext cx="0" cy="1352594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8735569" y="3875322"/>
            <a:ext cx="146299" cy="142323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217902" y="2812966"/>
            <a:ext cx="146299" cy="142323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4" grpId="0" animBg="1"/>
      <p:bldP spid="7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Confusion matrix comments:</a:t>
            </a:r>
          </a:p>
          <a:p>
            <a:r>
              <a:rPr lang="en-US" sz="1600" dirty="0"/>
              <a:t>Indifferent signals have good performance</a:t>
            </a:r>
          </a:p>
          <a:p>
            <a:r>
              <a:rPr lang="en-US" sz="1600" dirty="0"/>
              <a:t>Effective signals suffer of bad precision but sufficient recall </a:t>
            </a:r>
          </a:p>
          <a:p>
            <a:r>
              <a:rPr lang="en-US" sz="1600" dirty="0"/>
              <a:t>Dangerous signals suffer of both low precision and recall</a:t>
            </a:r>
          </a:p>
          <a:p>
            <a:endParaRPr lang="en-US" sz="1600" dirty="0"/>
          </a:p>
          <a:p>
            <a:r>
              <a:rPr lang="en-US" sz="1600" dirty="0"/>
              <a:t>There are 44 indifferent signals recognized as dangerous (acceptable scenario) </a:t>
            </a:r>
          </a:p>
          <a:p>
            <a:r>
              <a:rPr lang="en-US" sz="1600" dirty="0"/>
              <a:t>There are 24 dangerous signals classified as indifferent (risky scenario)</a:t>
            </a:r>
          </a:p>
          <a:p>
            <a:r>
              <a:rPr lang="en-US" sz="1600" dirty="0"/>
              <a:t>There are 11 dangerous signals classified as effective (very critical scenario)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135289" y="2743310"/>
            <a:ext cx="2380311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F3EFE720-A592-1655-9DAA-911C7D05F005}"/>
              </a:ext>
            </a:extLst>
          </p:cNvPr>
          <p:cNvSpPr/>
          <p:nvPr/>
        </p:nvSpPr>
        <p:spPr>
          <a:xfrm>
            <a:off x="587877" y="5234940"/>
            <a:ext cx="3179518" cy="717804"/>
          </a:xfrm>
          <a:prstGeom prst="roundRect">
            <a:avLst>
              <a:gd name="adj" fmla="val 66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99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>
                <a:solidFill>
                  <a:srgbClr val="C00000"/>
                </a:solidFill>
              </a:rPr>
              <a:t>Knowledge based classifier suffers of too many criticises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ACB75405-188B-58EA-965B-5584F214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SLIDE RIASSUNTIVA CON LE TRE METODOLOGIE 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36A343C-C1AD-828D-FEE5-FFF45DBF3702}"/>
              </a:ext>
            </a:extLst>
          </p:cNvPr>
          <p:cNvGrpSpPr/>
          <p:nvPr/>
        </p:nvGrpSpPr>
        <p:grpSpPr>
          <a:xfrm>
            <a:off x="5468844" y="1719705"/>
            <a:ext cx="6456592" cy="4659650"/>
            <a:chOff x="5468844" y="1719705"/>
            <a:chExt cx="6456592" cy="465965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FB937D98-A081-B61F-37A9-C8D0B7DE184C}"/>
                </a:ext>
              </a:extLst>
            </p:cNvPr>
            <p:cNvSpPr/>
            <p:nvPr/>
          </p:nvSpPr>
          <p:spPr>
            <a:xfrm>
              <a:off x="5468844" y="2179320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65F46CF-F800-2478-3313-97871ABCE1B8}"/>
                </a:ext>
              </a:extLst>
            </p:cNvPr>
            <p:cNvSpPr/>
            <p:nvPr/>
          </p:nvSpPr>
          <p:spPr>
            <a:xfrm>
              <a:off x="7459981" y="1719705"/>
              <a:ext cx="2301237" cy="5852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classifiers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EED91511-3996-B715-B877-B0B10001BAB0}"/>
                </a:ext>
              </a:extLst>
            </p:cNvPr>
            <p:cNvSpPr/>
            <p:nvPr/>
          </p:nvSpPr>
          <p:spPr>
            <a:xfrm>
              <a:off x="5891514" y="2843784"/>
              <a:ext cx="2301237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1: whole feature set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D6C890C-4400-7E88-04FE-BFFC6945374D}"/>
                </a:ext>
              </a:extLst>
            </p:cNvPr>
            <p:cNvSpPr/>
            <p:nvPr/>
          </p:nvSpPr>
          <p:spPr>
            <a:xfrm>
              <a:off x="9036777" y="2843784"/>
              <a:ext cx="2668521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2: relevant feature set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8BFB340-670F-C779-6ED6-B418A9C5A9C1}"/>
                </a:ext>
              </a:extLst>
            </p:cNvPr>
            <p:cNvSpPr/>
            <p:nvPr/>
          </p:nvSpPr>
          <p:spPr>
            <a:xfrm>
              <a:off x="6093341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D89CEBBF-28D5-B8BA-A505-F06C8194CD6C}"/>
                </a:ext>
              </a:extLst>
            </p:cNvPr>
            <p:cNvSpPr/>
            <p:nvPr/>
          </p:nvSpPr>
          <p:spPr>
            <a:xfrm>
              <a:off x="6093341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E6FFA4B5-A5E9-F1C2-2CE1-23884614A619}"/>
                </a:ext>
              </a:extLst>
            </p:cNvPr>
            <p:cNvSpPr/>
            <p:nvPr/>
          </p:nvSpPr>
          <p:spPr>
            <a:xfrm>
              <a:off x="9238604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DDAC2066-4659-2D6F-CB58-449EF21902A6}"/>
                </a:ext>
              </a:extLst>
            </p:cNvPr>
            <p:cNvSpPr/>
            <p:nvPr/>
          </p:nvSpPr>
          <p:spPr>
            <a:xfrm>
              <a:off x="9238604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/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Cross entropy definition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blipFill>
                  <a:blip r:embed="rId3"/>
                  <a:stretch>
                    <a:fillRect l="-4854" t="-54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/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Weighted F1 score definition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𝑤𝑒𝑖𝑔h𝑡𝑒𝑑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it-IT" sz="1200" b="0" dirty="0">
                    <a:solidFill>
                      <a:srgbClr val="002060"/>
                    </a:solidFill>
                  </a:endParaRPr>
                </a:p>
                <a:p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blipFill>
                  <a:blip r:embed="rId4"/>
                  <a:stretch>
                    <a:fillRect l="-2512" t="-454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D77AAAED-19B7-A3AD-E001-BE2E17642C42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7042133" y="2304921"/>
              <a:ext cx="1568467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554B165B-213A-7294-05F8-3EF8C337381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8610600" y="2304921"/>
              <a:ext cx="1760438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E1A9492-2BAC-9F45-7C76-D5BC83BC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829" y="2519342"/>
            <a:ext cx="5361353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F06B6C2-9D8D-5305-6AF3-FE5865C88ECE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3" y="2213025"/>
            <a:ext cx="4376272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A9B7A48-84EE-D2BD-C112-9BFED4B83C9E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7B230-75FB-3A93-CF15-8AC4BD10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6640D5-1624-C647-A678-F649BF20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Support Vector Machines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F8C36A-7934-1DFA-FF7C-7A7C7B44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31FF878A-BF19-F7FF-28C4-017E37CD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Support Vector Machines (SVMs) are a powerful supervised learning method used for classification and regression tasks. </a:t>
            </a:r>
          </a:p>
          <a:p>
            <a:pPr marL="0" indent="0">
              <a:buNone/>
            </a:pPr>
            <a:r>
              <a:rPr lang="en-US" sz="1600" dirty="0"/>
              <a:t>The key principle of SVMs is </a:t>
            </a:r>
            <a:r>
              <a:rPr lang="en-US" sz="1600" b="1" dirty="0"/>
              <a:t>margin maximization</a:t>
            </a:r>
            <a:r>
              <a:rPr lang="en-US" sz="1600" dirty="0"/>
              <a:t>: they aim to identify the </a:t>
            </a:r>
            <a:r>
              <a:rPr lang="en-US" sz="1600" b="1" dirty="0"/>
              <a:t>hyperplane</a:t>
            </a:r>
            <a:r>
              <a:rPr lang="en-US" sz="1600" dirty="0"/>
              <a:t> that has the </a:t>
            </a:r>
            <a:r>
              <a:rPr lang="en-US" sz="1600" b="1" dirty="0"/>
              <a:t>largest</a:t>
            </a:r>
            <a:r>
              <a:rPr lang="en-US" sz="1600" dirty="0"/>
              <a:t> </a:t>
            </a:r>
            <a:r>
              <a:rPr lang="en-US" sz="1600" b="1" dirty="0"/>
              <a:t>margin</a:t>
            </a:r>
            <a:r>
              <a:rPr lang="en-US" sz="1600" dirty="0"/>
              <a:t> (distance) </a:t>
            </a:r>
            <a:r>
              <a:rPr lang="en-US" sz="1600" b="1" dirty="0"/>
              <a:t>to</a:t>
            </a:r>
            <a:r>
              <a:rPr lang="en-US" sz="1600" dirty="0"/>
              <a:t> the </a:t>
            </a:r>
            <a:r>
              <a:rPr lang="en-US" sz="1600" b="1" dirty="0"/>
              <a:t>nearest</a:t>
            </a:r>
            <a:r>
              <a:rPr lang="en-US" sz="1600" dirty="0"/>
              <a:t> data </a:t>
            </a:r>
            <a:r>
              <a:rPr lang="en-US" sz="1600" b="1" dirty="0"/>
              <a:t>points</a:t>
            </a:r>
            <a:r>
              <a:rPr lang="en-US" sz="1600" dirty="0"/>
              <a:t> of </a:t>
            </a:r>
            <a:r>
              <a:rPr lang="en-US" sz="1600" b="1" dirty="0"/>
              <a:t>any</a:t>
            </a:r>
            <a:r>
              <a:rPr lang="en-US" sz="1600" dirty="0"/>
              <a:t> </a:t>
            </a:r>
            <a:r>
              <a:rPr lang="en-US" sz="1600" b="1" dirty="0"/>
              <a:t>class</a:t>
            </a:r>
            <a:r>
              <a:rPr lang="en-US" sz="1600" dirty="0"/>
              <a:t>, known as </a:t>
            </a:r>
            <a:r>
              <a:rPr lang="en-US" sz="1600" b="1" dirty="0"/>
              <a:t>support</a:t>
            </a:r>
            <a:r>
              <a:rPr lang="en-US" sz="1600" dirty="0"/>
              <a:t> </a:t>
            </a:r>
            <a:r>
              <a:rPr lang="en-US" sz="1600" b="1" dirty="0"/>
              <a:t>vectors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For </a:t>
            </a:r>
            <a:r>
              <a:rPr lang="en-US" sz="1600" b="1" dirty="0"/>
              <a:t>complex datasets </a:t>
            </a:r>
            <a:r>
              <a:rPr lang="en-US" sz="1600" dirty="0"/>
              <a:t>that are not linearly separable, </a:t>
            </a:r>
            <a:r>
              <a:rPr lang="en-US" sz="1600" b="1" dirty="0"/>
              <a:t>SVMs employ the kernel trick</a:t>
            </a:r>
            <a:r>
              <a:rPr lang="en-US" sz="1600" dirty="0"/>
              <a:t>, which maps the input features into a higher-dimensional space where linear separation is possible. Common </a:t>
            </a:r>
            <a:r>
              <a:rPr lang="en-US" sz="1600" b="1" dirty="0"/>
              <a:t>kernels</a:t>
            </a:r>
            <a:r>
              <a:rPr lang="en-US" sz="1600" dirty="0"/>
              <a:t> include </a:t>
            </a:r>
            <a:r>
              <a:rPr lang="en-US" sz="1600" b="1" dirty="0"/>
              <a:t>linear</a:t>
            </a:r>
            <a:r>
              <a:rPr lang="en-US" sz="1600" dirty="0"/>
              <a:t>, </a:t>
            </a:r>
            <a:r>
              <a:rPr lang="en-US" sz="1600" b="1" dirty="0"/>
              <a:t>polynomial</a:t>
            </a:r>
            <a:r>
              <a:rPr lang="en-US" sz="1600" dirty="0"/>
              <a:t>, and </a:t>
            </a:r>
            <a:r>
              <a:rPr lang="en-US" sz="1600" b="1" dirty="0"/>
              <a:t>Gaussian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These three kernels were compared in terms of performance, and the best one was used for model reduction.</a:t>
            </a:r>
          </a:p>
        </p:txBody>
      </p:sp>
      <p:pic>
        <p:nvPicPr>
          <p:cNvPr id="1028" name="Picture 4" descr="Illustration of support vector machine (SVM) principles. (a) Illustration of a simple case where hyperplane separate two groups directly in inputs space. (b) Illustration of performing nonlinear classification by implicitly mapping inputs into high-dimensional feature spaces where data points can be separated by a hyperplane.">
            <a:extLst>
              <a:ext uri="{FF2B5EF4-FFF2-40B4-BE49-F238E27FC236}">
                <a16:creationId xmlns:a16="http://schemas.microsoft.com/office/drawing/2014/main" id="{30CB9D70-6B36-AA51-ED81-373A5756D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0" r="15854"/>
          <a:stretch/>
        </p:blipFill>
        <p:spPr bwMode="auto">
          <a:xfrm>
            <a:off x="5916168" y="1822950"/>
            <a:ext cx="5084064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6707-1FDF-C85F-407C-B39EE945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C8C86-B876-9926-6821-696DE5B4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Gaussian kernel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0FA0CE-CB72-1DED-3005-6275C03F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A077758-0D6A-E610-5632-4DF5F7D472BF}"/>
              </a:ext>
            </a:extLst>
          </p:cNvPr>
          <p:cNvSpPr/>
          <p:nvPr/>
        </p:nvSpPr>
        <p:spPr>
          <a:xfrm>
            <a:off x="1267966" y="5554551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7520B0-861B-F9C2-40F5-2B3A8903B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448" y="2047376"/>
            <a:ext cx="3968495" cy="340749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1CB107F-C795-D2DF-1C84-67092E49DE66}"/>
              </a:ext>
            </a:extLst>
          </p:cNvPr>
          <p:cNvSpPr/>
          <p:nvPr/>
        </p:nvSpPr>
        <p:spPr>
          <a:xfrm>
            <a:off x="1021119" y="1695482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A6A892-8BC2-10CC-F5F5-21085F1F7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656" y="1816211"/>
            <a:ext cx="6103497" cy="3225578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8341F3E-F855-3970-6968-33485B0ADA30}"/>
              </a:ext>
            </a:extLst>
          </p:cNvPr>
          <p:cNvCxnSpPr>
            <a:cxnSpLocks/>
          </p:cNvCxnSpPr>
          <p:nvPr/>
        </p:nvCxnSpPr>
        <p:spPr>
          <a:xfrm flipV="1">
            <a:off x="7747510" y="2136608"/>
            <a:ext cx="0" cy="136859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D99303E-46E2-54A7-81EE-5CA9BAA5EA6D}"/>
              </a:ext>
            </a:extLst>
          </p:cNvPr>
          <p:cNvSpPr/>
          <p:nvPr/>
        </p:nvSpPr>
        <p:spPr>
          <a:xfrm>
            <a:off x="5248656" y="2047376"/>
            <a:ext cx="2115309" cy="1368592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8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22699-FE47-E017-8785-EED4228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70857-D524-59C9-6644-4F08F357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AC8232-6495-C8A8-B88B-6168E96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6DA4163-FF8D-A6CE-421A-6B7D77DED7FE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A62933A-1498-FC27-785B-23A5795F66DF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CC4F6E-A70E-217E-BFD5-7E12C245B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6624" y="2406328"/>
            <a:ext cx="4239468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38A419C-D557-5600-12F1-9263B0440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1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A69984-6B83-E830-C6F7-499AB238370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F3CFCD4-DD7B-C4F7-0705-ECCB328E6B93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5C396E9-0B0F-5B58-6252-25B3D3730F6A}"/>
              </a:ext>
            </a:extLst>
          </p:cNvPr>
          <p:cNvSpPr/>
          <p:nvPr/>
        </p:nvSpPr>
        <p:spPr>
          <a:xfrm>
            <a:off x="6620177" y="1476606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4410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C084-A97F-4042-84C3-368E6766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205A5-E61B-3C5C-4331-1095F2A3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218397"/>
            <a:ext cx="10207752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Multinomial logistic regression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FDD971-B295-7D96-A796-905ACADF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E4CC7407-CB51-2E2B-D411-C30259D9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Multinomial Logistic Regression (MLR) is a widely-used </a:t>
            </a:r>
            <a:r>
              <a:rPr lang="en-US" sz="1600" b="1" i="1" dirty="0"/>
              <a:t>supervised learning method </a:t>
            </a:r>
            <a:r>
              <a:rPr lang="en-US" sz="1600" dirty="0"/>
              <a:t>for multi-class classification problems.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The core concept of MLR is to </a:t>
            </a:r>
            <a:r>
              <a:rPr lang="en-US" sz="1600" b="1" i="1" dirty="0"/>
              <a:t>model the probabilities of each class as a function </a:t>
            </a:r>
            <a:r>
              <a:rPr lang="en-US" sz="1600" dirty="0"/>
              <a:t>of the input features using a </a:t>
            </a:r>
            <a:r>
              <a:rPr lang="en-US" sz="1600" b="1" i="1" dirty="0" err="1"/>
              <a:t>softmax</a:t>
            </a:r>
            <a:r>
              <a:rPr lang="en-US" sz="1600" dirty="0"/>
              <a:t> function, ensuring that the predicted probabilities sum to one.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Unlike binary logistic regression, </a:t>
            </a:r>
            <a:r>
              <a:rPr lang="en-US" sz="1600" b="1" i="1" dirty="0"/>
              <a:t>MLR generalizes to handle more than two categories </a:t>
            </a:r>
            <a:r>
              <a:rPr lang="en-US" sz="1600" dirty="0"/>
              <a:t>by estimating a separate set of coefficients for each class </a:t>
            </a:r>
            <a:r>
              <a:rPr lang="en-US" sz="1600" b="1" i="1" dirty="0"/>
              <a:t>relative to a baseline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MLR assumes a linear relationship between the input features and the </a:t>
            </a:r>
            <a:r>
              <a:rPr lang="en-US" sz="1600" b="1" i="1" dirty="0"/>
              <a:t>log odds </a:t>
            </a:r>
            <a:r>
              <a:rPr lang="en-US" sz="1600" dirty="0"/>
              <a:t>of the class probabilities, making it effective </a:t>
            </a:r>
            <a:r>
              <a:rPr lang="en-US" sz="1600" b="1" i="1" dirty="0"/>
              <a:t>for linearly separable datasets</a:t>
            </a:r>
            <a:r>
              <a:rPr lang="en-US" sz="16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/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/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𝑏𝑎𝑠𝑒𝑙𝑖𝑛𝑒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A2FA356D-8255-7B37-7EC9-390BDD7F7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402" y="1401880"/>
            <a:ext cx="3406318" cy="24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6D45-E604-3B3F-6C7F-DE5711A55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2FBB6-2FC5-92E6-2F9E-C3AAB65D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V1 - whole feature set: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DDD284-9173-DDBD-4659-43723E5B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C4297E7-4EA0-243C-6387-773AE36DAFFF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1: whole feature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5F5AE1-14F7-92B7-2845-E674568E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71" y="2233334"/>
            <a:ext cx="4233571" cy="3635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95F13E23-E1FB-F044-9FD1-E728E5F95B79}"/>
              </a:ext>
            </a:extLst>
          </p:cNvPr>
          <p:cNvGrpSpPr/>
          <p:nvPr/>
        </p:nvGrpSpPr>
        <p:grpSpPr>
          <a:xfrm>
            <a:off x="5453803" y="2357585"/>
            <a:ext cx="5554869" cy="2999322"/>
            <a:chOff x="5481235" y="2357585"/>
            <a:chExt cx="5554869" cy="299932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E5B96A1-66CA-64C7-2032-73C53AD3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1235" y="2357585"/>
              <a:ext cx="5554869" cy="2999322"/>
            </a:xfrm>
            <a:prstGeom prst="rect">
              <a:avLst/>
            </a:prstGeom>
          </p:spPr>
        </p:pic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F4F2557-2B21-6441-1005-93CC318C4444}"/>
                </a:ext>
              </a:extLst>
            </p:cNvPr>
            <p:cNvCxnSpPr>
              <a:cxnSpLocks/>
            </p:cNvCxnSpPr>
            <p:nvPr/>
          </p:nvCxnSpPr>
          <p:spPr>
            <a:xfrm>
              <a:off x="8475726" y="2633472"/>
              <a:ext cx="0" cy="2313432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8E2B7B-CAC9-3D80-43A3-179B8026C583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774AF56-310D-6913-1124-8BCCEFDD60B1}"/>
              </a:ext>
            </a:extLst>
          </p:cNvPr>
          <p:cNvSpPr/>
          <p:nvPr/>
        </p:nvSpPr>
        <p:spPr>
          <a:xfrm>
            <a:off x="5680710" y="2686050"/>
            <a:ext cx="1668020" cy="975360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3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F5BB-A4B4-6F03-8B6C-E010992A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F073A-46C9-B42D-C021-FDFAC7F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562896-5DD6-0683-843A-E7DE1A17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0EC9E2B-CC11-F494-3186-871060BDE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195" y="2515507"/>
            <a:ext cx="5307740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D6A89A5-1AEC-4FE6-B141-7B8CDE7C7898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AE0C1B-2045-F322-AF17-4150EB26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21" y="2213025"/>
            <a:ext cx="4280876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F385357-1B61-6B4C-D13A-446BEC3339A9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345602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– SVM - MLR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Appendix</a:t>
            </a:r>
          </a:p>
          <a:p>
            <a:endParaRPr lang="en-US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Best models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04667" y="1548047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8185" y="2179343"/>
            <a:ext cx="2954842" cy="24818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94765"/>
            <a:ext cx="2954842" cy="253713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370595" y="1553475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18306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94765"/>
            <a:ext cx="2894454" cy="2481824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AF115B4-0739-A736-4349-8518DAFE31D0}"/>
              </a:ext>
            </a:extLst>
          </p:cNvPr>
          <p:cNvSpPr/>
          <p:nvPr/>
        </p:nvSpPr>
        <p:spPr>
          <a:xfrm>
            <a:off x="6678427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40F90F1-953A-4EF5-704C-DC0748EC3CD7}"/>
              </a:ext>
            </a:extLst>
          </p:cNvPr>
          <p:cNvSpPr/>
          <p:nvPr/>
        </p:nvSpPr>
        <p:spPr>
          <a:xfrm>
            <a:off x="3646470" y="260390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247A211-465C-4DE1-3DA0-FEF3696105EA}"/>
              </a:ext>
            </a:extLst>
          </p:cNvPr>
          <p:cNvSpPr/>
          <p:nvPr/>
        </p:nvSpPr>
        <p:spPr>
          <a:xfrm>
            <a:off x="1384531" y="325853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20F23FF-52D7-5DBD-458C-3B977BEE6971}"/>
              </a:ext>
            </a:extLst>
          </p:cNvPr>
          <p:cNvSpPr/>
          <p:nvPr/>
        </p:nvSpPr>
        <p:spPr>
          <a:xfrm>
            <a:off x="4884385" y="383527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8A19BB2-1AD7-16F3-3297-490F5615642C}"/>
              </a:ext>
            </a:extLst>
          </p:cNvPr>
          <p:cNvSpPr/>
          <p:nvPr/>
        </p:nvSpPr>
        <p:spPr>
          <a:xfrm>
            <a:off x="7296147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BD251FB-1E03-CD53-CD4C-9EB9753ACC00}"/>
              </a:ext>
            </a:extLst>
          </p:cNvPr>
          <p:cNvSpPr/>
          <p:nvPr/>
        </p:nvSpPr>
        <p:spPr>
          <a:xfrm>
            <a:off x="2012331" y="389340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72CB3441-792D-5A23-CA46-349971EE6D91}"/>
              </a:ext>
            </a:extLst>
          </p:cNvPr>
          <p:cNvSpPr/>
          <p:nvPr/>
        </p:nvSpPr>
        <p:spPr>
          <a:xfrm>
            <a:off x="761736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A5D7C642-CE51-6CCD-B1C4-8C2CE91E172B}"/>
              </a:ext>
            </a:extLst>
          </p:cNvPr>
          <p:cNvSpPr/>
          <p:nvPr/>
        </p:nvSpPr>
        <p:spPr>
          <a:xfrm>
            <a:off x="7891358" y="3840794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84F202D-79A7-8954-0398-07EE84BD65D0}"/>
              </a:ext>
            </a:extLst>
          </p:cNvPr>
          <p:cNvSpPr/>
          <p:nvPr/>
        </p:nvSpPr>
        <p:spPr>
          <a:xfrm>
            <a:off x="4299191" y="321497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28804" r="8649" b="19837"/>
          <a:stretch/>
        </p:blipFill>
        <p:spPr>
          <a:xfrm>
            <a:off x="356689" y="4784646"/>
            <a:ext cx="2545080" cy="110505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28784" r="-89" b="18988"/>
          <a:stretch/>
        </p:blipFill>
        <p:spPr>
          <a:xfrm>
            <a:off x="3104040" y="4785804"/>
            <a:ext cx="2545080" cy="110505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6183062" y="4807372"/>
            <a:ext cx="2545081" cy="1072953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120539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3" y="2194765"/>
            <a:ext cx="2890429" cy="2481824"/>
          </a:xfrm>
          <a:prstGeom prst="rect">
            <a:avLst/>
          </a:prstGeom>
        </p:spPr>
      </p:pic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FEBF62F9-23A1-9A8B-93C9-F3CD57393E82}"/>
              </a:ext>
            </a:extLst>
          </p:cNvPr>
          <p:cNvSpPr/>
          <p:nvPr/>
        </p:nvSpPr>
        <p:spPr>
          <a:xfrm>
            <a:off x="9616541" y="261398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01D3C1C-B9BF-4CD0-0C94-BD5B1A43D468}"/>
              </a:ext>
            </a:extLst>
          </p:cNvPr>
          <p:cNvSpPr/>
          <p:nvPr/>
        </p:nvSpPr>
        <p:spPr>
          <a:xfrm>
            <a:off x="10236268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F33D91F-45E1-C798-3D43-7C3EE7A585CC}"/>
              </a:ext>
            </a:extLst>
          </p:cNvPr>
          <p:cNvSpPr/>
          <p:nvPr/>
        </p:nvSpPr>
        <p:spPr>
          <a:xfrm>
            <a:off x="10859315" y="384079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9179535" y="4758690"/>
            <a:ext cx="2542962" cy="11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2" grpId="0" animBg="1"/>
      <p:bldP spid="43" grpId="0" animBg="1"/>
      <p:bldP spid="4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A713-4AA0-C40E-74CD-288B4DF1D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9FFE18-D6E6-CDE8-9982-BE4A5AFC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Take home messages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233759-413A-5333-BCCE-32D14113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sp>
        <p:nvSpPr>
          <p:cNvPr id="15" name="Segnaposto contenuto 5">
            <a:extLst>
              <a:ext uri="{FF2B5EF4-FFF2-40B4-BE49-F238E27FC236}">
                <a16:creationId xmlns:a16="http://schemas.microsoft.com/office/drawing/2014/main" id="{3DB4FAFF-5631-09A2-2BBF-EFD67F5F4D56}"/>
              </a:ext>
            </a:extLst>
          </p:cNvPr>
          <p:cNvSpPr txBox="1">
            <a:spLocks/>
          </p:cNvSpPr>
          <p:nvPr/>
        </p:nvSpPr>
        <p:spPr>
          <a:xfrm>
            <a:off x="335280" y="1658226"/>
            <a:ext cx="3816096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Take home messages:</a:t>
            </a:r>
          </a:p>
          <a:p>
            <a:r>
              <a:rPr lang="en-US" sz="1400" dirty="0"/>
              <a:t>GLM is the best classifier for effective signals (MAP B) and dangerous signals (MAP C), but:</a:t>
            </a:r>
          </a:p>
          <a:p>
            <a:pPr lvl="1"/>
            <a:r>
              <a:rPr lang="en-US" sz="1100" dirty="0"/>
              <a:t>higher misclassification of ineffective signals into effective ones</a:t>
            </a:r>
          </a:p>
          <a:p>
            <a:pPr lvl="1"/>
            <a:r>
              <a:rPr lang="en-US" sz="1100" dirty="0"/>
              <a:t>Higher misclassification of dangerous signals into ineffective (MAP A) ones</a:t>
            </a:r>
          </a:p>
          <a:p>
            <a:r>
              <a:rPr lang="en-US" sz="1400" dirty="0"/>
              <a:t>SVM reaches the highest weighted f1-score overall, comparing with the ne obtained from other similar studies </a:t>
            </a:r>
            <a:r>
              <a:rPr lang="en-US" sz="1100" i="1" dirty="0"/>
              <a:t>(</a:t>
            </a:r>
            <a:r>
              <a:rPr lang="en-US" sz="1100" i="1" dirty="0" err="1"/>
              <a:t>Baldazzi</a:t>
            </a:r>
            <a:r>
              <a:rPr lang="en-US" sz="1100" i="1" dirty="0"/>
              <a:t> et al, 2023)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08E21AD-8B6A-9D3F-AF8F-5B37782E3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8051" y="1839114"/>
            <a:ext cx="2890429" cy="248182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592653F-002F-9C06-7014-F0B3AB24F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5095518" y="4320938"/>
            <a:ext cx="2542962" cy="11050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CC073B9-53C7-D23C-5082-17A7B3216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346" y="1839114"/>
            <a:ext cx="2894454" cy="248182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C5021A5-C1A5-ABCC-709D-FB7B9B6D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8610600" y="4353038"/>
            <a:ext cx="2545081" cy="1072953"/>
          </a:xfrm>
          <a:prstGeom prst="rect">
            <a:avLst/>
          </a:prstGeom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81991401-1114-77E6-0501-CE6F17135088}"/>
              </a:ext>
            </a:extLst>
          </p:cNvPr>
          <p:cNvSpPr/>
          <p:nvPr/>
        </p:nvSpPr>
        <p:spPr>
          <a:xfrm>
            <a:off x="8651261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D772892-DEC7-328A-4065-57E5DEC62572}"/>
              </a:ext>
            </a:extLst>
          </p:cNvPr>
          <p:cNvSpPr/>
          <p:nvPr/>
        </p:nvSpPr>
        <p:spPr>
          <a:xfrm>
            <a:off x="5036060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326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C42E-B3F9-7085-3A17-1D4A3E23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B4A24-0362-9A0A-4F25-F76198F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3974A-357A-D08B-CF0E-158FCE0A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62870FB-CABF-5F84-DCB0-D0F2D803181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33812C-70C8-F3C3-528B-A6C3FF399B2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B9A24BF-5BB6-5586-15E3-C796B78B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11567160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Three feature extraction pipelines </a:t>
            </a:r>
            <a:r>
              <a:rPr lang="en-US" sz="1200" dirty="0"/>
              <a:t>based on envelope analysis, template matching and STFT have proposed:</a:t>
            </a:r>
          </a:p>
          <a:p>
            <a:r>
              <a:rPr lang="en-US" sz="1200" dirty="0"/>
              <a:t>Envelope features provides information on active areas of the signal</a:t>
            </a:r>
          </a:p>
          <a:p>
            <a:r>
              <a:rPr lang="en-US" sz="1200" dirty="0"/>
              <a:t>Template matching features provides information on signal morphology</a:t>
            </a:r>
          </a:p>
          <a:p>
            <a:r>
              <a:rPr lang="en-US" sz="1200" dirty="0"/>
              <a:t>STFT features provides information on average power across different frequency intervals and between active areas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Then, </a:t>
            </a:r>
            <a:r>
              <a:rPr lang="en-US" sz="1200" b="1" dirty="0"/>
              <a:t>a total of 9 models have been evaluated</a:t>
            </a:r>
            <a:r>
              <a:rPr lang="en-US" sz="1200" dirty="0"/>
              <a:t>:</a:t>
            </a:r>
          </a:p>
          <a:p>
            <a:r>
              <a:rPr lang="en-US" sz="1200" dirty="0"/>
              <a:t>An </a:t>
            </a:r>
            <a:r>
              <a:rPr lang="en-US" sz="1200" b="1" dirty="0"/>
              <a:t>improved</a:t>
            </a:r>
            <a:r>
              <a:rPr lang="en-US" sz="1200" dirty="0"/>
              <a:t> </a:t>
            </a:r>
            <a:r>
              <a:rPr lang="en-US" sz="1200" b="1" dirty="0"/>
              <a:t>Knowledge</a:t>
            </a:r>
            <a:r>
              <a:rPr lang="en-US" sz="1200" dirty="0"/>
              <a:t> </a:t>
            </a:r>
            <a:r>
              <a:rPr lang="en-US" sz="1200" b="1" dirty="0"/>
              <a:t>based</a:t>
            </a:r>
            <a:r>
              <a:rPr lang="en-US" sz="1200" dirty="0"/>
              <a:t> model based on envelope features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(Leave One Patient Out Cross Validation)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3 </a:t>
            </a:r>
            <a:r>
              <a:rPr lang="en-US" sz="1200" b="1" dirty="0"/>
              <a:t>SVM</a:t>
            </a:r>
            <a:r>
              <a:rPr lang="en-US" sz="1200" dirty="0"/>
              <a:t> models with </a:t>
            </a:r>
            <a:r>
              <a:rPr lang="en-US" sz="1200" b="1" dirty="0"/>
              <a:t>different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(LOPOCV) definition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 </a:t>
            </a:r>
          </a:p>
          <a:p>
            <a:r>
              <a:rPr lang="en-US" sz="1200" dirty="0"/>
              <a:t>A </a:t>
            </a:r>
            <a:r>
              <a:rPr lang="en-US" sz="1200" b="1" dirty="0"/>
              <a:t>gaussian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</a:t>
            </a:r>
            <a:r>
              <a:rPr lang="en-US" sz="1200" b="1" dirty="0"/>
              <a:t>SVM</a:t>
            </a:r>
            <a:r>
              <a:rPr lang="en-US" sz="1200" dirty="0"/>
              <a:t> (LOPOCV)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pPr marL="0" indent="0">
              <a:buNone/>
            </a:pPr>
            <a:r>
              <a:rPr lang="en-US" sz="1200" b="1" dirty="0"/>
              <a:t>Results</a:t>
            </a:r>
            <a:r>
              <a:rPr lang="en-US" sz="1200" dirty="0"/>
              <a:t> are encouraging, </a:t>
            </a:r>
            <a:r>
              <a:rPr lang="en-US" sz="1200" b="1" dirty="0"/>
              <a:t>MLR</a:t>
            </a:r>
            <a:r>
              <a:rPr lang="en-US" sz="1200" dirty="0"/>
              <a:t> model reaches the </a:t>
            </a:r>
            <a:r>
              <a:rPr lang="en-US" sz="1200" b="1" dirty="0"/>
              <a:t>highest</a:t>
            </a:r>
            <a:r>
              <a:rPr lang="en-US" sz="1200" dirty="0"/>
              <a:t> </a:t>
            </a:r>
            <a:r>
              <a:rPr lang="en-US" sz="1200" b="1" dirty="0"/>
              <a:t>precision</a:t>
            </a:r>
            <a:r>
              <a:rPr lang="en-US" sz="1200" dirty="0"/>
              <a:t> for MAP </a:t>
            </a:r>
            <a:r>
              <a:rPr lang="en-US" sz="1200" b="1" dirty="0"/>
              <a:t>B</a:t>
            </a:r>
            <a:r>
              <a:rPr lang="en-US" sz="1200" dirty="0"/>
              <a:t> and MAP </a:t>
            </a:r>
            <a:r>
              <a:rPr lang="en-US" sz="1200" b="1" dirty="0"/>
              <a:t>C</a:t>
            </a:r>
            <a:r>
              <a:rPr lang="en-US" sz="1200" dirty="0"/>
              <a:t> but has overall </a:t>
            </a:r>
            <a:r>
              <a:rPr lang="en-US" sz="1200" b="1" dirty="0"/>
              <a:t>performances</a:t>
            </a:r>
            <a:r>
              <a:rPr lang="en-US" sz="1200" dirty="0"/>
              <a:t> </a:t>
            </a:r>
            <a:r>
              <a:rPr lang="en-US" sz="1200" b="1" dirty="0"/>
              <a:t>similar</a:t>
            </a:r>
            <a:r>
              <a:rPr lang="en-US" sz="1200" dirty="0"/>
              <a:t> to the </a:t>
            </a:r>
            <a:r>
              <a:rPr lang="en-US" sz="1200" b="1" dirty="0"/>
              <a:t>knowledge-based</a:t>
            </a:r>
            <a:r>
              <a:rPr lang="en-US" sz="1200" dirty="0"/>
              <a:t> classifier . </a:t>
            </a:r>
            <a:r>
              <a:rPr lang="en-US" sz="1200" b="1" dirty="0"/>
              <a:t>Gaussian kernel SVM model</a:t>
            </a:r>
            <a:r>
              <a:rPr lang="en-US" sz="1200" dirty="0"/>
              <a:t>, defined onto a </a:t>
            </a:r>
            <a:r>
              <a:rPr lang="en-US" sz="1200" b="1" dirty="0"/>
              <a:t>reduced</a:t>
            </a:r>
            <a:r>
              <a:rPr lang="en-US" sz="1200" dirty="0"/>
              <a:t> set of </a:t>
            </a:r>
            <a:r>
              <a:rPr lang="en-US" sz="1200" b="1" dirty="0"/>
              <a:t>feature</a:t>
            </a:r>
            <a:r>
              <a:rPr lang="en-US" sz="1200" dirty="0"/>
              <a:t>, has the best overall performance, reaching </a:t>
            </a:r>
            <a:r>
              <a:rPr lang="en-US" sz="1200" b="1" dirty="0"/>
              <a:t>a weighted f1-score of 0.82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It has been shown that envelope-based features are the most relevant ones, confirmed by both the feature importance analysis and SHAP plots. Secondly, even Template matching features and STFT based ones plays a certain role into cases classification, with the TM ones more relevant then STFT ones, which are discharged by SVM models.</a:t>
            </a:r>
          </a:p>
        </p:txBody>
      </p:sp>
    </p:spTree>
    <p:extLst>
      <p:ext uri="{BB962C8B-B14F-4D97-AF65-F5344CB8AC3E}">
        <p14:creationId xmlns:p14="http://schemas.microsoft.com/office/powerpoint/2010/main" val="379305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050" b="1" dirty="0"/>
                  <a:t>The aim of the analysis is finding where a signal has active areas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050" b="0" dirty="0"/>
              </a:p>
              <a:p>
                <a:pPr marL="0" indent="0">
                  <a:buNone/>
                </a:pPr>
                <a:r>
                  <a:rPr lang="en-US" sz="1050" dirty="0"/>
                  <a:t>The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050" dirty="0"/>
                  <a:t>The </a:t>
                </a:r>
                <a:r>
                  <a:rPr lang="en-US" sz="1050" b="1" dirty="0"/>
                  <a:t>proposed</a:t>
                </a:r>
                <a:r>
                  <a:rPr lang="en-US" sz="1050" dirty="0"/>
                  <a:t> </a:t>
                </a:r>
                <a:r>
                  <a:rPr lang="en-US" sz="1050" b="1" dirty="0"/>
                  <a:t>analysis</a:t>
                </a:r>
                <a:r>
                  <a:rPr lang="en-US" sz="1050" dirty="0"/>
                  <a:t> pipeline is made </a:t>
                </a:r>
                <a:r>
                  <a:rPr lang="en-US" sz="1050" b="1" dirty="0"/>
                  <a:t>of 3 main steps </a:t>
                </a: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00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00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05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050" b="1" dirty="0"/>
                  <a:t>Envelope derivative computing</a:t>
                </a:r>
                <a:r>
                  <a:rPr lang="en-US" sz="105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05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050" dirty="0"/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Derivative thresholding</a:t>
                </a:r>
                <a:r>
                  <a:rPr lang="en-GB" sz="105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Time thresholds of active areas definition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US" sz="1000" dirty="0"/>
                  <a:t>Starting from active areas definition the following features have been computed: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Number</a:t>
                </a:r>
                <a:r>
                  <a:rPr lang="en-US" sz="1000" dirty="0"/>
                  <a:t>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Signal and envelope </a:t>
                </a:r>
                <a:r>
                  <a:rPr lang="en-US" sz="1000" i="1" u="sng" dirty="0"/>
                  <a:t>peaks</a:t>
                </a:r>
                <a:r>
                  <a:rPr lang="en-US" sz="1000" dirty="0"/>
                  <a:t> absolute values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magnitude</a:t>
                </a:r>
                <a:r>
                  <a:rPr lang="en-US" sz="1000" dirty="0"/>
                  <a:t>: Dominant, Subdominant, Minor 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occurrence</a:t>
                </a:r>
                <a:r>
                  <a:rPr lang="en-US" sz="1000" dirty="0"/>
                  <a:t>: First, Second, Third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Duration</a:t>
                </a:r>
                <a:r>
                  <a:rPr lang="en-US" sz="1000" dirty="0"/>
                  <a:t>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Silent phase within signal duration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Ratios between couple of features</a:t>
                </a:r>
              </a:p>
              <a:p>
                <a:pPr marL="742950" lvl="1" indent="-285750"/>
                <a:r>
                  <a:rPr lang="en-US" sz="800" dirty="0"/>
                  <a:t>Atrio to ventricular ratio, subdominant to dominant ratio…</a:t>
                </a:r>
              </a:p>
              <a:p>
                <a:pPr>
                  <a:buFont typeface="+mj-lt"/>
                  <a:buAutoNum type="arabicPeriod"/>
                </a:pPr>
                <a:endParaRPr lang="en-US" sz="200" dirty="0"/>
              </a:p>
              <a:p>
                <a:pPr marL="0" indent="0">
                  <a:buNone/>
                </a:pPr>
                <a:endParaRPr lang="en-US" sz="1050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blipFill>
                <a:blip r:embed="rId3"/>
                <a:stretch>
                  <a:fillRect t="-257" b="-2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495544" y="171976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50B2964B-D0F9-C2C1-7093-CACC778C98C9}"/>
              </a:ext>
            </a:extLst>
          </p:cNvPr>
          <p:cNvGrpSpPr/>
          <p:nvPr/>
        </p:nvGrpSpPr>
        <p:grpSpPr>
          <a:xfrm>
            <a:off x="5495544" y="2028427"/>
            <a:ext cx="6389954" cy="3774325"/>
            <a:chOff x="269748" y="2697378"/>
            <a:chExt cx="6121400" cy="3808616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CAFE8141-4F9A-60BD-646F-47FF4811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B1E2EFE2-369B-E7DD-9D2A-B41784C8771D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45845A31-AE99-7EB5-4DC6-4A8320FF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B365DABB-2A5D-B467-C45D-D6D1E7423552}"/>
              </a:ext>
            </a:extLst>
          </p:cNvPr>
          <p:cNvSpPr/>
          <p:nvPr/>
        </p:nvSpPr>
        <p:spPr>
          <a:xfrm>
            <a:off x="7901940" y="3682916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2A1F2F77-7FF2-ACD7-CEFF-525F10BC335E}"/>
              </a:ext>
            </a:extLst>
          </p:cNvPr>
          <p:cNvSpPr/>
          <p:nvPr/>
        </p:nvSpPr>
        <p:spPr>
          <a:xfrm>
            <a:off x="8354801" y="428816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391C412-B19F-6625-9EB3-8C21D75AA841}"/>
              </a:ext>
            </a:extLst>
          </p:cNvPr>
          <p:cNvSpPr/>
          <p:nvPr/>
        </p:nvSpPr>
        <p:spPr>
          <a:xfrm>
            <a:off x="8893080" y="306715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9D89E5C-BB87-9A10-CABD-73A2E23F099E}"/>
              </a:ext>
            </a:extLst>
          </p:cNvPr>
          <p:cNvCxnSpPr/>
          <p:nvPr/>
        </p:nvCxnSpPr>
        <p:spPr>
          <a:xfrm>
            <a:off x="7546848" y="2895600"/>
            <a:ext cx="16642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67720C0-4351-68E5-54B5-6065DF178E02}"/>
              </a:ext>
            </a:extLst>
          </p:cNvPr>
          <p:cNvSpPr txBox="1"/>
          <p:nvPr/>
        </p:nvSpPr>
        <p:spPr>
          <a:xfrm>
            <a:off x="7763256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00D10D-5846-2D5B-C664-C3187BC70A5B}"/>
              </a:ext>
            </a:extLst>
          </p:cNvPr>
          <p:cNvSpPr txBox="1"/>
          <p:nvPr/>
        </p:nvSpPr>
        <p:spPr>
          <a:xfrm>
            <a:off x="8275416" y="2601593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4945755-E610-FCC2-5C86-3205B7151D51}"/>
              </a:ext>
            </a:extLst>
          </p:cNvPr>
          <p:cNvSpPr txBox="1"/>
          <p:nvPr/>
        </p:nvSpPr>
        <p:spPr>
          <a:xfrm>
            <a:off x="8808618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282704-954C-8326-CAFD-399A8B6DEE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8F19773-8CD1-E1C4-1E2B-2A12440E0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DB5A2FC-BBFA-8479-4B80-CC681274E1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B7FC963-62E0-1640-C1DA-AB198F85F63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1DF66F6-D256-103F-CDBE-70814956C5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D3BE4-D751-2BA2-8773-277857DF6F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FFABAA-4B94-76B5-F118-5D675DDBE1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finding </a:t>
                </a:r>
                <a:r>
                  <a:rPr lang="en-GB" sz="1100" b="1" dirty="0"/>
                  <a:t>where</a:t>
                </a:r>
                <a:r>
                  <a:rPr lang="en-GB" sz="1100" dirty="0"/>
                  <a:t> a signal has a </a:t>
                </a:r>
                <a:r>
                  <a:rPr lang="en-GB" sz="1100" b="1" dirty="0"/>
                  <a:t>“simple and biphasic” behaviour</a:t>
                </a:r>
                <a:r>
                  <a:rPr lang="en-GB" sz="1100" dirty="0"/>
                  <a:t> rather than a more complex one.</a:t>
                </a:r>
              </a:p>
              <a:p>
                <a:pPr marL="0" indent="0">
                  <a:buNone/>
                </a:pPr>
                <a:r>
                  <a:rPr lang="en-GB" sz="12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2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TM2: single period of length T=0.05 seconds of a complex-shaped wave.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GB" sz="1100" b="1" dirty="0"/>
                  <a:t>Cross-correlation</a:t>
                </a:r>
                <a:r>
                  <a:rPr lang="en-GB" sz="1100" dirty="0"/>
                  <a:t> </a:t>
                </a:r>
                <a:r>
                  <a:rPr lang="en-GB" sz="1100" b="1" dirty="0"/>
                  <a:t>signal</a:t>
                </a:r>
                <a:r>
                  <a:rPr lang="en-GB" sz="1100" dirty="0"/>
                  <a:t> was computed: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100" b="0" dirty="0"/>
              </a:p>
              <a:p>
                <a:pPr marL="0" indent="0">
                  <a:buNone/>
                </a:pPr>
                <a:r>
                  <a:rPr lang="en-GB" sz="1100" dirty="0"/>
                  <a:t>Where both </a:t>
                </a:r>
                <a:r>
                  <a:rPr lang="en-GB" sz="1100" b="1" dirty="0"/>
                  <a:t>roving trace and template were normalised.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Then for each template the following features were defined directly onto the cross-correlation signal:</a:t>
                </a:r>
              </a:p>
              <a:p>
                <a:r>
                  <a:rPr lang="en-GB" sz="1100" dirty="0"/>
                  <a:t>Maximum value</a:t>
                </a:r>
              </a:p>
              <a:p>
                <a:r>
                  <a:rPr lang="en-GB" sz="1100" dirty="0"/>
                  <a:t>Maximum time position</a:t>
                </a:r>
              </a:p>
              <a:p>
                <a:r>
                  <a:rPr lang="en-GB" sz="1100" dirty="0"/>
                  <a:t>Energy of the signal</a:t>
                </a:r>
                <a:endParaRPr lang="en-GB" sz="1050" dirty="0"/>
              </a:p>
              <a:p>
                <a:pPr marL="0" indent="0">
                  <a:buNone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GB" sz="300" dirty="0"/>
              </a:p>
              <a:p>
                <a:pPr marL="0" indent="0">
                  <a:buNone/>
                </a:pPr>
                <a:endParaRPr lang="en-GB" sz="1100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484" y="1566350"/>
            <a:ext cx="4073486" cy="30551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8514" y="1566350"/>
            <a:ext cx="4073485" cy="3055114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D69D27-F015-2085-5EE0-CFFA6F595D96}"/>
              </a:ext>
            </a:extLst>
          </p:cNvPr>
          <p:cNvGrpSpPr/>
          <p:nvPr/>
        </p:nvGrpSpPr>
        <p:grpSpPr>
          <a:xfrm>
            <a:off x="5016876" y="176810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7EA69EC-C721-4BEE-633A-1EB0FD40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E5017C0-94BB-383E-D40D-70FC5682C0C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17241-2E25-B57F-3779-A8EFC4CB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06885-7A5A-BF89-E219-18C4461C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TM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221E5B-16B6-BABC-5110-911DECFB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7D0008D-1CEC-B61F-A6E2-CA246A75008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5BA9350-9F19-5E91-F60A-B7608208CDF6}"/>
              </a:ext>
            </a:extLst>
          </p:cNvPr>
          <p:cNvGrpSpPr>
            <a:grpSpLocks/>
          </p:cNvGrpSpPr>
          <p:nvPr/>
        </p:nvGrpSpPr>
        <p:grpSpPr>
          <a:xfrm>
            <a:off x="2564572" y="1470495"/>
            <a:ext cx="6452715" cy="4839902"/>
            <a:chOff x="1200859" y="1478082"/>
            <a:chExt cx="6452715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7AEBDA2-FCBE-F7DF-ECB8-4D38D1EC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5773194-A5AE-5798-7A62-96BEE949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1796C95-E584-3AAF-255D-1BE47A59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D53B2A7-F747-21BA-C11A-B11874839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71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8EDBD-4EB2-EA31-5F85-F341AB96403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</a:t>
                </a:r>
                <a:r>
                  <a:rPr lang="en-GB" sz="1100" b="1" dirty="0"/>
                  <a:t>finding if signals have different time-frequency behaviours across classes</a:t>
                </a:r>
                <a:r>
                  <a:rPr lang="en-GB" sz="1100" dirty="0"/>
                  <a:t> by analysing Shor time Fourier Transformation.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STFT is defined </a:t>
                </a:r>
                <a:r>
                  <a:rPr lang="en-GB" sz="11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1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1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1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1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100" dirty="0">
                    <a:solidFill>
                      <a:schemeClr val="tx1"/>
                    </a:solidFill>
                  </a:rPr>
                  <a:t>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Thus,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power</a:t>
                </a:r>
                <a:r>
                  <a:rPr lang="en-GB" sz="1100" dirty="0"/>
                  <a:t> </a:t>
                </a:r>
                <a:r>
                  <a:rPr lang="en-GB" sz="1100" b="1" dirty="0"/>
                  <a:t>features</a:t>
                </a:r>
                <a:r>
                  <a:rPr lang="en-GB" sz="1100" dirty="0"/>
                  <a:t> were defined:</a:t>
                </a:r>
              </a:p>
              <a:p>
                <a:r>
                  <a:rPr lang="en-GB" sz="1100" dirty="0"/>
                  <a:t>For each peak detected in </a:t>
                </a:r>
                <a:r>
                  <a:rPr lang="en-GB" sz="1100" b="1" dirty="0"/>
                  <a:t>order of magnitude [and occurrence]:</a:t>
                </a:r>
              </a:p>
              <a:p>
                <a:pPr lvl="1"/>
                <a:r>
                  <a:rPr lang="en-GB" sz="1000" dirty="0">
                    <a:solidFill>
                      <a:srgbClr val="002060"/>
                    </a:solidFill>
                  </a:rPr>
                  <a:t>Average Power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into low frequency </a:t>
                </a:r>
                <a:r>
                  <a:rPr lang="en-GB" sz="1000" dirty="0">
                    <a:solidFill>
                      <a:srgbClr val="00206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0-75 Hz</a:t>
                </a:r>
              </a:p>
              <a:p>
                <a:pPr lvl="1"/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Average Power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into medium frequency </a:t>
                </a:r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sub-band: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75-150 Hz</a:t>
                </a:r>
              </a:p>
              <a:p>
                <a:pPr lvl="1"/>
                <a:r>
                  <a:rPr lang="en-GB" sz="1000" dirty="0">
                    <a:solidFill>
                      <a:srgbClr val="FF0000"/>
                    </a:solidFill>
                  </a:rPr>
                  <a:t>Average Power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 into high frequency </a:t>
                </a:r>
                <a:r>
                  <a:rPr lang="en-GB" sz="1000" dirty="0">
                    <a:solidFill>
                      <a:srgbClr val="FF000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150-350 Hz</a:t>
                </a:r>
                <a:endParaRPr lang="en-GB" sz="700" dirty="0"/>
              </a:p>
              <a:p>
                <a:pPr marL="0" indent="0">
                  <a:buNone/>
                </a:pPr>
                <a:r>
                  <a:rPr lang="en-GB" sz="1100" b="1" dirty="0"/>
                  <a:t>Average power</a:t>
                </a:r>
                <a:r>
                  <a:rPr lang="en-GB" sz="1100" dirty="0"/>
                  <a:t> was defined as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of</a:t>
                </a:r>
                <a:r>
                  <a:rPr lang="en-GB" sz="1100" dirty="0"/>
                  <a:t> the </a:t>
                </a:r>
                <a:r>
                  <a:rPr lang="en-GB" sz="1100" b="1" dirty="0"/>
                  <a:t>pixels</a:t>
                </a:r>
                <a:r>
                  <a:rPr lang="en-GB" sz="1100" dirty="0"/>
                  <a:t> into the corresponding window detected.</a:t>
                </a:r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3077E04-882A-C700-8B96-73C00B12537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6EFCB6-D8A2-C407-AB63-83BF6F430955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006A5C-93C5-6A6E-70CA-19393115188B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0227A-4F75-916B-B2E8-81AE1B5AE93C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595BE1-C7E6-926E-770C-9ABAC927DCD3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992F57-354E-5560-E62C-4E722D2EBDC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96B4CC-A041-03B1-D9C8-B035A3E2AB80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A0A51D8-9127-68AD-2AB0-6E784580D7B5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C725BA7-E824-5C45-2002-693E9F3C88FD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C0B8-459A-E56D-9ECC-78C8C588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527C5-4952-F768-A7A3-17313E85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003941-D02E-E63A-51A5-98FE9A21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0AE7971-03ED-D416-FABA-4F2D498249D0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293522-E67A-20BC-23D1-1E376CE886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B79B7B-21F0-C47E-2C40-87196485258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5A4F2A55-6004-5C2B-3EFC-0C4D2F7691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C9C7CC5-DFA1-F5D9-F741-19F853932D7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BAD1FCB-9FD6-8FA8-601D-BF54693CED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62BD8B2F-008E-7F88-13BF-E70CB0567B1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27152C2-B2C6-C2B5-6112-78AED46F217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19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59 features, a dataset of 31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1680" y="1530210"/>
            <a:ext cx="5532120" cy="4720501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FE04909-572B-162B-FC4F-93D9E60BEB3E}"/>
              </a:ext>
            </a:extLst>
          </p:cNvPr>
          <p:cNvSpPr/>
          <p:nvPr/>
        </p:nvSpPr>
        <p:spPr>
          <a:xfrm>
            <a:off x="6355080" y="1530210"/>
            <a:ext cx="2468880" cy="234684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96C44DA-7D25-C035-3773-6960B02838A7}"/>
              </a:ext>
            </a:extLst>
          </p:cNvPr>
          <p:cNvSpPr/>
          <p:nvPr/>
        </p:nvSpPr>
        <p:spPr>
          <a:xfrm>
            <a:off x="8823960" y="3869817"/>
            <a:ext cx="448056" cy="420243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C884E7E-D539-8EA5-7351-01A3AE709EC3}"/>
              </a:ext>
            </a:extLst>
          </p:cNvPr>
          <p:cNvSpPr/>
          <p:nvPr/>
        </p:nvSpPr>
        <p:spPr>
          <a:xfrm>
            <a:off x="9259824" y="4290060"/>
            <a:ext cx="1432560" cy="127558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6663</TotalTime>
  <Words>1638</Words>
  <Application>Microsoft Office PowerPoint</Application>
  <PresentationFormat>Widescreen</PresentationFormat>
  <Paragraphs>237</Paragraphs>
  <Slides>22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Envelope features definition</vt:lpstr>
      <vt:lpstr>Envelope feature extraction: examples of features</vt:lpstr>
      <vt:lpstr>Template matching definition </vt:lpstr>
      <vt:lpstr>TM feature extraction: examples of features</vt:lpstr>
      <vt:lpstr>STFT definition</vt:lpstr>
      <vt:lpstr>STFT feature extraction: examples of features</vt:lpstr>
      <vt:lpstr>Feature correlation analysis</vt:lpstr>
      <vt:lpstr>Knowledge based classifier </vt:lpstr>
      <vt:lpstr>Knowledge based classifier performance</vt:lpstr>
      <vt:lpstr>Machine learning approaches</vt:lpstr>
      <vt:lpstr>Tree classifier V2 – subset of features: results </vt:lpstr>
      <vt:lpstr>Machine learning approach: Support Vector Machines</vt:lpstr>
      <vt:lpstr>SVM classifiers: Gaussian kernel feature importance</vt:lpstr>
      <vt:lpstr>SVM classifiers: LOPOCV confusion matrix comparison</vt:lpstr>
      <vt:lpstr>Machine learning approach: Multinomial logistic regression</vt:lpstr>
      <vt:lpstr>GLM classifier V1 - whole feature set: results</vt:lpstr>
      <vt:lpstr>GLM classifier V2 – subset of features: results </vt:lpstr>
      <vt:lpstr>Best models comparison</vt:lpstr>
      <vt:lpstr>Take home messages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174</cp:revision>
  <dcterms:created xsi:type="dcterms:W3CDTF">2024-05-22T12:11:36Z</dcterms:created>
  <dcterms:modified xsi:type="dcterms:W3CDTF">2025-01-20T17:41:51Z</dcterms:modified>
</cp:coreProperties>
</file>